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Josefin Sans" panose="020B0604020202020204" charset="0"/>
      <p:regular r:id="rId22"/>
      <p:bold r:id="rId23"/>
      <p:italic r:id="rId24"/>
      <p:boldItalic r:id="rId25"/>
    </p:embeddedFont>
    <p:embeddedFont>
      <p:font typeface="Sifonn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mhVc6TYat0C0SmBxLPNUQ==" hashData="9xzaY4J592ExoujHcJ4Yc7GAFzpoNoBZpiAokBqUsBCwrgA6bpLURx86kBO52tpPv3FEqK04z/fgYYnH4bSaa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63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797891"/>
            <a:ext cx="13347169" cy="3834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0"/>
              </a:lnSpc>
            </a:pPr>
            <a:r>
              <a:rPr lang="en-US" sz="15000" b="0" i="0" spc="179">
                <a:solidFill>
                  <a:srgbClr val="CD9191"/>
                </a:solidFill>
                <a:latin typeface="Sifonn"/>
              </a:rPr>
              <a:t>COHESIVE DEVICES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30831" y="7323890"/>
            <a:ext cx="13347169" cy="80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 b="0" i="0" spc="220" dirty="0">
                <a:solidFill>
                  <a:srgbClr val="575757"/>
                </a:solidFill>
                <a:latin typeface="Josefin Sans"/>
              </a:rPr>
              <a:t>Prepared by Nancy Anjani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5029">
            <a:off x="15618937" y="-1041668"/>
            <a:ext cx="7327338" cy="760297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4463148">
            <a:off x="-2984877" y="-3334415"/>
            <a:ext cx="5031778" cy="666882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312085">
            <a:off x="13337322" y="5799337"/>
            <a:ext cx="5283561" cy="909184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253950">
            <a:off x="13929622" y="-1761721"/>
            <a:ext cx="2270175" cy="371971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674302" y="98136"/>
            <a:ext cx="8721341" cy="1132641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398546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83C9B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976239" y="2503639"/>
            <a:ext cx="13258401" cy="94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15"/>
              </a:lnSpc>
            </a:pPr>
            <a:r>
              <a:rPr lang="en-US" sz="6500" b="0" i="0" spc="143">
                <a:solidFill>
                  <a:srgbClr val="CD9191"/>
                </a:solidFill>
                <a:latin typeface="Sifonn"/>
              </a:rPr>
              <a:t>What are Cohesive Devices?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76239" y="4345694"/>
            <a:ext cx="12216839" cy="302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20"/>
              </a:lnSpc>
            </a:pPr>
            <a:r>
              <a:rPr lang="en-US" sz="6000" b="1" i="0" spc="360" dirty="0">
                <a:solidFill>
                  <a:srgbClr val="575757"/>
                </a:solidFill>
                <a:latin typeface="Josefin Sans"/>
              </a:rPr>
              <a:t>Words or phrases that </a:t>
            </a:r>
            <a:r>
              <a:rPr lang="en-US" sz="6000" b="1" i="0" spc="360" dirty="0">
                <a:solidFill>
                  <a:srgbClr val="CD9191"/>
                </a:solidFill>
                <a:latin typeface="Josefin Sans"/>
              </a:rPr>
              <a:t>show the relationship</a:t>
            </a:r>
            <a:r>
              <a:rPr lang="en-US" sz="6000" b="1" i="0" spc="360" dirty="0">
                <a:solidFill>
                  <a:srgbClr val="575757"/>
                </a:solidFill>
                <a:latin typeface="Josefin Sans"/>
              </a:rPr>
              <a:t> between paragraphs or sections of a text or speech.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8752312">
            <a:off x="13231451" y="4736954"/>
            <a:ext cx="6548284" cy="6381601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974764">
            <a:off x="15529960" y="7117398"/>
            <a:ext cx="2462720" cy="246272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5400000">
            <a:off x="14389214" y="-2118043"/>
            <a:ext cx="5364822" cy="503317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398546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83C9B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351529" y="1085850"/>
            <a:ext cx="6738296" cy="100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70"/>
              </a:lnSpc>
            </a:pPr>
            <a:r>
              <a:rPr lang="en-US" sz="7000" b="0" i="0" spc="154">
                <a:solidFill>
                  <a:srgbClr val="CD9191"/>
                </a:solidFill>
                <a:latin typeface="Sifonn"/>
              </a:rPr>
              <a:t>Also known as: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00000">
            <a:off x="-5859133" y="3752950"/>
            <a:ext cx="14405065" cy="444663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5400000">
            <a:off x="-2470734" y="2920183"/>
            <a:ext cx="14405065" cy="44466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86" r="86"/>
          <a:stretch>
            <a:fillRect/>
          </a:stretch>
        </p:blipFill>
        <p:spPr>
          <a:xfrm rot="-501857">
            <a:off x="14329990" y="2801080"/>
            <a:ext cx="2424896" cy="250311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 rot="-501857">
            <a:off x="14026589" y="3597698"/>
            <a:ext cx="3035855" cy="598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</a:pPr>
            <a:r>
              <a:rPr lang="en-US" sz="4131" b="0" i="0" spc="90" dirty="0">
                <a:solidFill>
                  <a:srgbClr val="575757"/>
                </a:solidFill>
                <a:latin typeface="Sifonn"/>
              </a:rPr>
              <a:t>Linkers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86" r="86"/>
          <a:stretch>
            <a:fillRect/>
          </a:stretch>
        </p:blipFill>
        <p:spPr>
          <a:xfrm rot="671006">
            <a:off x="10590466" y="2665989"/>
            <a:ext cx="2967260" cy="3062979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 rot="671006">
            <a:off x="10770889" y="3856587"/>
            <a:ext cx="2658533" cy="52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5"/>
              </a:lnSpc>
            </a:pPr>
            <a:r>
              <a:rPr lang="en-US" sz="3617" b="0" i="0" spc="79" dirty="0">
                <a:solidFill>
                  <a:srgbClr val="575757"/>
                </a:solidFill>
                <a:latin typeface="Sifonn"/>
              </a:rPr>
              <a:t>Connectors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86" r="86"/>
          <a:stretch>
            <a:fillRect/>
          </a:stretch>
        </p:blipFill>
        <p:spPr>
          <a:xfrm rot="-836574">
            <a:off x="5999801" y="2159854"/>
            <a:ext cx="3667271" cy="378557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 rot="-836574">
            <a:off x="6122513" y="3327381"/>
            <a:ext cx="3421845" cy="133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9"/>
              </a:lnSpc>
            </a:pPr>
            <a:r>
              <a:rPr lang="en-US" sz="4656" b="0" i="0" spc="102" dirty="0">
                <a:solidFill>
                  <a:srgbClr val="575757"/>
                </a:solidFill>
                <a:latin typeface="Sifonn"/>
              </a:rPr>
              <a:t>Transitional Words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86" r="86"/>
          <a:stretch>
            <a:fillRect/>
          </a:stretch>
        </p:blipFill>
        <p:spPr>
          <a:xfrm rot="862836">
            <a:off x="8513838" y="5943542"/>
            <a:ext cx="2599702" cy="268356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 rot="862836">
            <a:off x="8688583" y="6681631"/>
            <a:ext cx="2250212" cy="1059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6"/>
              </a:lnSpc>
            </a:pPr>
            <a:r>
              <a:rPr lang="en-US" sz="3708" b="0" i="0" spc="81" dirty="0">
                <a:solidFill>
                  <a:srgbClr val="575757"/>
                </a:solidFill>
                <a:latin typeface="Sifonn"/>
              </a:rPr>
              <a:t>Discourse Markers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rcRect l="86" r="86"/>
          <a:stretch>
            <a:fillRect/>
          </a:stretch>
        </p:blipFill>
        <p:spPr>
          <a:xfrm>
            <a:off x="12399573" y="5467256"/>
            <a:ext cx="3522507" cy="3636136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2409270" y="6375160"/>
            <a:ext cx="3447199" cy="1614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5680" b="0" i="0" spc="124" dirty="0">
                <a:solidFill>
                  <a:srgbClr val="575757"/>
                </a:solidFill>
                <a:latin typeface="Sifonn"/>
              </a:rPr>
              <a:t>Linking Words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5029">
            <a:off x="6503394" y="-2251457"/>
            <a:ext cx="15765745" cy="1635881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96550" y="398546"/>
            <a:ext cx="17294901" cy="9091212"/>
            <a:chOff x="0" y="0"/>
            <a:chExt cx="9742544" cy="51212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575757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13888528" y="-2522295"/>
            <a:ext cx="5205011" cy="710199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028700" y="1028700"/>
            <a:ext cx="8362034" cy="1768078"/>
            <a:chOff x="0" y="0"/>
            <a:chExt cx="11149379" cy="2357437"/>
          </a:xfrm>
        </p:grpSpPr>
        <p:sp>
          <p:nvSpPr>
            <p:cNvPr id="7" name="TextBox 7"/>
            <p:cNvSpPr txBox="1"/>
            <p:nvPr/>
          </p:nvSpPr>
          <p:spPr>
            <a:xfrm>
              <a:off x="0" y="47625"/>
              <a:ext cx="11149379" cy="14758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325"/>
                </a:lnSpc>
              </a:pPr>
              <a:r>
                <a:rPr lang="en-US" sz="7500" b="0" i="0" spc="165">
                  <a:solidFill>
                    <a:srgbClr val="CD9191"/>
                  </a:solidFill>
                  <a:latin typeface="Sifonn"/>
                </a:rPr>
                <a:t>Conjuntions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549549"/>
              <a:ext cx="11149379" cy="807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220"/>
                </a:lnSpc>
              </a:pPr>
              <a:r>
                <a:rPr lang="en-US" sz="3504" b="1" i="0" spc="483">
                  <a:solidFill>
                    <a:srgbClr val="CD9191"/>
                  </a:solidFill>
                  <a:latin typeface="Josefin Sans"/>
                </a:rPr>
                <a:t>OPERATE </a:t>
              </a:r>
              <a:r>
                <a:rPr lang="en-US" sz="3504" b="1" i="1" spc="483">
                  <a:solidFill>
                    <a:srgbClr val="CD9191"/>
                  </a:solidFill>
                  <a:latin typeface="Josefin Sans"/>
                </a:rPr>
                <a:t>WITHIN</a:t>
              </a:r>
              <a:r>
                <a:rPr lang="en-US" sz="3504" b="1" i="0" spc="483">
                  <a:solidFill>
                    <a:srgbClr val="CD9191"/>
                  </a:solidFill>
                  <a:latin typeface="Josefin Sans"/>
                </a:rPr>
                <a:t> SENTENCES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331480" y="7196117"/>
            <a:ext cx="8927820" cy="1768078"/>
            <a:chOff x="0" y="0"/>
            <a:chExt cx="11903760" cy="235743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47625"/>
              <a:ext cx="11903760" cy="14758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8325"/>
                </a:lnSpc>
              </a:pPr>
              <a:r>
                <a:rPr lang="en-US" sz="7500" b="0" i="0" spc="165">
                  <a:solidFill>
                    <a:srgbClr val="F4F2F0"/>
                  </a:solidFill>
                  <a:latin typeface="Sifonn"/>
                </a:rPr>
                <a:t>Connectors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549549"/>
              <a:ext cx="11903760" cy="807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220"/>
                </a:lnSpc>
              </a:pPr>
              <a:r>
                <a:rPr lang="en-US" sz="3504" b="1" i="0" spc="483">
                  <a:solidFill>
                    <a:srgbClr val="F4F2F0"/>
                  </a:solidFill>
                  <a:latin typeface="Josefin Sans"/>
                </a:rPr>
                <a:t>OPERATE </a:t>
              </a:r>
              <a:r>
                <a:rPr lang="en-US" sz="3504" b="1" i="1" spc="483">
                  <a:solidFill>
                    <a:srgbClr val="F4F2F0"/>
                  </a:solidFill>
                  <a:latin typeface="Josefin Sans"/>
                </a:rPr>
                <a:t>BETWEEN</a:t>
              </a:r>
              <a:r>
                <a:rPr lang="en-US" sz="3504" b="1" i="0" spc="483">
                  <a:solidFill>
                    <a:srgbClr val="F4F2F0"/>
                  </a:solidFill>
                  <a:latin typeface="Josefin Sans"/>
                </a:rPr>
                <a:t> SENTENCES</a:t>
              </a: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074234" y="5143500"/>
            <a:ext cx="5205011" cy="710199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028700" y="3068049"/>
            <a:ext cx="7577286" cy="169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40"/>
              </a:lnSpc>
            </a:pPr>
            <a:r>
              <a:rPr lang="en-US" sz="4000" b="0" i="0" spc="88" dirty="0">
                <a:solidFill>
                  <a:srgbClr val="575757"/>
                </a:solidFill>
                <a:latin typeface="Sifonn"/>
              </a:rPr>
              <a:t>Mount Kilimanjaro is on the Equator, </a:t>
            </a:r>
            <a:r>
              <a:rPr lang="en-US" sz="4000" b="0" i="0" spc="88" dirty="0">
                <a:solidFill>
                  <a:srgbClr val="CD9191"/>
                </a:solidFill>
                <a:latin typeface="Sifonn"/>
              </a:rPr>
              <a:t>but</a:t>
            </a:r>
            <a:r>
              <a:rPr lang="en-US" sz="4000" b="0" i="0" spc="88" dirty="0">
                <a:solidFill>
                  <a:srgbClr val="575757"/>
                </a:solidFill>
                <a:latin typeface="Sifonn"/>
              </a:rPr>
              <a:t> it has a covering of snow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59252" y="5365401"/>
            <a:ext cx="8900048" cy="169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40"/>
              </a:lnSpc>
            </a:pPr>
            <a:r>
              <a:rPr lang="en-US" sz="4000" b="0" i="0" spc="88" dirty="0">
                <a:solidFill>
                  <a:srgbClr val="F4F2F0"/>
                </a:solidFill>
                <a:latin typeface="Sifonn"/>
              </a:rPr>
              <a:t>Mount Kilimanjaro is on the Equator. </a:t>
            </a:r>
            <a:r>
              <a:rPr lang="en-US" sz="4000" b="0" i="0" spc="88" dirty="0">
                <a:solidFill>
                  <a:srgbClr val="575757"/>
                </a:solidFill>
                <a:latin typeface="Sifonn"/>
              </a:rPr>
              <a:t>Nevertheless</a:t>
            </a:r>
            <a:r>
              <a:rPr lang="en-US" sz="4000" b="0" i="0" spc="88" dirty="0">
                <a:solidFill>
                  <a:srgbClr val="F4F2F0"/>
                </a:solidFill>
                <a:latin typeface="Sifonn"/>
              </a:rPr>
              <a:t>, it has a covering of snow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57575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784018" y="3728406"/>
            <a:ext cx="10719965" cy="2868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3"/>
              </a:lnSpc>
            </a:pPr>
            <a:r>
              <a:rPr lang="en-US" sz="5273" b="0" i="0" spc="116" dirty="0">
                <a:solidFill>
                  <a:srgbClr val="CD9191"/>
                </a:solidFill>
                <a:latin typeface="Sifonn"/>
              </a:rPr>
              <a:t>Cohesive Devices</a:t>
            </a:r>
          </a:p>
          <a:p>
            <a:pPr algn="ctr">
              <a:lnSpc>
                <a:spcPts val="16650"/>
              </a:lnSpc>
            </a:pPr>
            <a:r>
              <a:rPr lang="en-US" sz="15000" b="0" i="0" spc="330" dirty="0">
                <a:solidFill>
                  <a:srgbClr val="CD9191"/>
                </a:solidFill>
                <a:latin typeface="Sifonn"/>
              </a:rPr>
              <a:t>PURPOSES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3911807">
            <a:off x="-730234" y="6296760"/>
            <a:ext cx="3070444" cy="52835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989331">
            <a:off x="15724078" y="6859579"/>
            <a:ext cx="3070444" cy="528355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BCAEC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425670">
            <a:off x="-4404576" y="-1756581"/>
            <a:ext cx="14052645" cy="35131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425670">
            <a:off x="13160089" y="5148356"/>
            <a:ext cx="11848349" cy="296208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r="67170" b="66874"/>
          <a:stretch>
            <a:fillRect/>
          </a:stretch>
        </p:blipFill>
        <p:spPr>
          <a:xfrm>
            <a:off x="1028700" y="1874188"/>
            <a:ext cx="5168441" cy="616314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32945" r="33193" b="67187"/>
          <a:stretch>
            <a:fillRect/>
          </a:stretch>
        </p:blipFill>
        <p:spPr>
          <a:xfrm>
            <a:off x="6453184" y="1874166"/>
            <a:ext cx="5381631" cy="616317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67545" b="67499"/>
          <a:stretch>
            <a:fillRect/>
          </a:stretch>
        </p:blipFill>
        <p:spPr>
          <a:xfrm>
            <a:off x="12051634" y="1874166"/>
            <a:ext cx="5207666" cy="616317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BCAEC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425670">
            <a:off x="-4404576" y="-1756581"/>
            <a:ext cx="14052645" cy="35131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425670">
            <a:off x="13160089" y="5148356"/>
            <a:ext cx="11848349" cy="2962087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33857" r="67481" b="33562"/>
          <a:stretch>
            <a:fillRect/>
          </a:stretch>
        </p:blipFill>
        <p:spPr>
          <a:xfrm>
            <a:off x="1028700" y="1899230"/>
            <a:ext cx="5119405" cy="606160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33431" t="33771" r="33193" b="33641"/>
          <a:stretch>
            <a:fillRect/>
          </a:stretch>
        </p:blipFill>
        <p:spPr>
          <a:xfrm>
            <a:off x="6491761" y="1869644"/>
            <a:ext cx="5304478" cy="612078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67545" t="33313" b="33460"/>
          <a:stretch>
            <a:fillRect/>
          </a:stretch>
        </p:blipFill>
        <p:spPr>
          <a:xfrm>
            <a:off x="12200425" y="1895361"/>
            <a:ext cx="5058875" cy="61207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BCAEC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425670">
            <a:off x="-4404576" y="-1756581"/>
            <a:ext cx="14052645" cy="35131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425670">
            <a:off x="13160089" y="5148356"/>
            <a:ext cx="11848349" cy="2962087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67171" r="67101" b="102"/>
          <a:stretch>
            <a:fillRect/>
          </a:stretch>
        </p:blipFill>
        <p:spPr>
          <a:xfrm>
            <a:off x="1028700" y="1831056"/>
            <a:ext cx="5184659" cy="609504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33413" t="67189" r="32993" b="232"/>
          <a:stretch>
            <a:fillRect/>
          </a:stretch>
        </p:blipFill>
        <p:spPr>
          <a:xfrm>
            <a:off x="6510157" y="1843926"/>
            <a:ext cx="5347247" cy="612851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67324" t="66774"/>
          <a:stretch>
            <a:fillRect/>
          </a:stretch>
        </p:blipFill>
        <p:spPr>
          <a:xfrm>
            <a:off x="12166015" y="1818186"/>
            <a:ext cx="5093285" cy="61207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24479" y="6475408"/>
            <a:ext cx="13292018" cy="2435962"/>
            <a:chOff x="0" y="0"/>
            <a:chExt cx="20512374" cy="3759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12374" cy="3759200"/>
            </a:xfrm>
            <a:custGeom>
              <a:avLst/>
              <a:gdLst/>
              <a:ahLst/>
              <a:cxnLst/>
              <a:rect l="l" t="t" r="r" b="b"/>
              <a:pathLst>
                <a:path w="20512374" h="3759200">
                  <a:moveTo>
                    <a:pt x="4343302" y="431800"/>
                  </a:moveTo>
                  <a:lnTo>
                    <a:pt x="431800" y="431800"/>
                  </a:lnTo>
                  <a:lnTo>
                    <a:pt x="431800" y="3327400"/>
                  </a:lnTo>
                  <a:lnTo>
                    <a:pt x="20080574" y="3327400"/>
                  </a:lnTo>
                  <a:lnTo>
                    <a:pt x="20080574" y="431800"/>
                  </a:lnTo>
                  <a:lnTo>
                    <a:pt x="4343302" y="431800"/>
                  </a:lnTo>
                  <a:close/>
                  <a:moveTo>
                    <a:pt x="16169072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0512374" y="3759200"/>
                  </a:lnTo>
                  <a:lnTo>
                    <a:pt x="20512374" y="0"/>
                  </a:lnTo>
                  <a:lnTo>
                    <a:pt x="16169072" y="0"/>
                  </a:lnTo>
                  <a:close/>
                  <a:moveTo>
                    <a:pt x="20220274" y="1879600"/>
                  </a:moveTo>
                  <a:lnTo>
                    <a:pt x="20220274" y="3467100"/>
                  </a:lnTo>
                  <a:lnTo>
                    <a:pt x="292100" y="3467100"/>
                  </a:lnTo>
                  <a:lnTo>
                    <a:pt x="292100" y="292100"/>
                  </a:lnTo>
                  <a:lnTo>
                    <a:pt x="20220274" y="292100"/>
                  </a:lnTo>
                  <a:lnTo>
                    <a:pt x="20220274" y="1879600"/>
                  </a:lnTo>
                  <a:close/>
                </a:path>
              </a:pathLst>
            </a:custGeom>
            <a:solidFill>
              <a:srgbClr val="83C9B6">
                <a:alpha val="6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CD9191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896762" y="4433145"/>
            <a:ext cx="12494477" cy="1092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25"/>
              </a:lnSpc>
            </a:pPr>
            <a:r>
              <a:rPr lang="en-US" sz="7500" b="0" i="0" spc="165" dirty="0">
                <a:solidFill>
                  <a:srgbClr val="CD9191"/>
                </a:solidFill>
                <a:latin typeface="Sifonn"/>
              </a:rPr>
              <a:t>Methods of Cohesion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497991" y="1028700"/>
            <a:ext cx="13292018" cy="2435962"/>
            <a:chOff x="0" y="0"/>
            <a:chExt cx="20512374" cy="3759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12374" cy="3759200"/>
            </a:xfrm>
            <a:custGeom>
              <a:avLst/>
              <a:gdLst/>
              <a:ahLst/>
              <a:cxnLst/>
              <a:rect l="l" t="t" r="r" b="b"/>
              <a:pathLst>
                <a:path w="20512374" h="3759200">
                  <a:moveTo>
                    <a:pt x="4343302" y="431800"/>
                  </a:moveTo>
                  <a:lnTo>
                    <a:pt x="431800" y="431800"/>
                  </a:lnTo>
                  <a:lnTo>
                    <a:pt x="431800" y="3327400"/>
                  </a:lnTo>
                  <a:lnTo>
                    <a:pt x="20080574" y="3327400"/>
                  </a:lnTo>
                  <a:lnTo>
                    <a:pt x="20080574" y="431800"/>
                  </a:lnTo>
                  <a:lnTo>
                    <a:pt x="4343302" y="431800"/>
                  </a:lnTo>
                  <a:close/>
                  <a:moveTo>
                    <a:pt x="16169072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0512374" y="3759200"/>
                  </a:lnTo>
                  <a:lnTo>
                    <a:pt x="20512374" y="0"/>
                  </a:lnTo>
                  <a:lnTo>
                    <a:pt x="16169072" y="0"/>
                  </a:lnTo>
                  <a:close/>
                  <a:moveTo>
                    <a:pt x="20220274" y="1879600"/>
                  </a:moveTo>
                  <a:lnTo>
                    <a:pt x="20220274" y="3467100"/>
                  </a:lnTo>
                  <a:lnTo>
                    <a:pt x="292100" y="3467100"/>
                  </a:lnTo>
                  <a:lnTo>
                    <a:pt x="292100" y="292100"/>
                  </a:lnTo>
                  <a:lnTo>
                    <a:pt x="20220274" y="292100"/>
                  </a:lnTo>
                  <a:lnTo>
                    <a:pt x="20220274" y="1879600"/>
                  </a:lnTo>
                  <a:close/>
                </a:path>
              </a:pathLst>
            </a:custGeom>
            <a:solidFill>
              <a:srgbClr val="83C9B6">
                <a:alpha val="69803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2497991" y="1563892"/>
            <a:ext cx="13292018" cy="1365577"/>
            <a:chOff x="0" y="0"/>
            <a:chExt cx="17722691" cy="1820769"/>
          </a:xfrm>
        </p:grpSpPr>
        <p:sp>
          <p:nvSpPr>
            <p:cNvPr id="10" name="TextBox 10"/>
            <p:cNvSpPr txBox="1"/>
            <p:nvPr/>
          </p:nvSpPr>
          <p:spPr>
            <a:xfrm>
              <a:off x="3140408" y="-142875"/>
              <a:ext cx="11802583" cy="1049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04"/>
                </a:lnSpc>
              </a:pPr>
              <a:r>
                <a:rPr lang="en-US" sz="4499" b="0" i="0" spc="620">
                  <a:solidFill>
                    <a:srgbClr val="222222"/>
                  </a:solidFill>
                  <a:latin typeface="Sifonn"/>
                </a:rPr>
                <a:t>LEXICAL COHESION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82481"/>
              <a:ext cx="17722691" cy="1038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24"/>
                </a:lnSpc>
              </a:pPr>
              <a:r>
                <a:rPr lang="en-US" sz="4499" b="0" i="0" spc="94">
                  <a:solidFill>
                    <a:srgbClr val="222222"/>
                  </a:solidFill>
                  <a:latin typeface="Josefin Sans"/>
                </a:rPr>
                <a:t>BASED ON </a:t>
              </a:r>
              <a:r>
                <a:rPr lang="en-US" sz="4499" b="1" i="0" spc="94">
                  <a:solidFill>
                    <a:srgbClr val="222222"/>
                  </a:solidFill>
                  <a:latin typeface="Josefin Sans"/>
                </a:rPr>
                <a:t>LEXICAL CONTENT</a:t>
              </a: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185151" y="3587795"/>
            <a:ext cx="3574364" cy="3556492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2321580" y="6990856"/>
            <a:ext cx="13697815" cy="1405066"/>
            <a:chOff x="0" y="0"/>
            <a:chExt cx="18263753" cy="1873422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142875"/>
              <a:ext cx="18083399" cy="1041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05"/>
                </a:lnSpc>
              </a:pPr>
              <a:r>
                <a:rPr lang="en-US" sz="4500" b="0" i="0" spc="621">
                  <a:solidFill>
                    <a:srgbClr val="222222"/>
                  </a:solidFill>
                  <a:latin typeface="Sifonn"/>
                </a:rPr>
                <a:t>GRAMMATICAL COHESION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0354" y="820081"/>
              <a:ext cx="18083399" cy="10533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25"/>
                </a:lnSpc>
              </a:pPr>
              <a:r>
                <a:rPr lang="en-US" sz="4500" b="0" i="0" spc="94">
                  <a:solidFill>
                    <a:srgbClr val="575757"/>
                  </a:solidFill>
                  <a:latin typeface="Josefin Sans"/>
                </a:rPr>
                <a:t>BASED ON </a:t>
              </a:r>
              <a:r>
                <a:rPr lang="en-US" sz="4500" b="1" i="0" spc="94">
                  <a:solidFill>
                    <a:srgbClr val="575757"/>
                  </a:solidFill>
                  <a:latin typeface="Josefin Sans"/>
                </a:rPr>
                <a:t>STRUCTURAL CONTENT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91058" y="3932251"/>
            <a:ext cx="3483778" cy="2543158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575757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004314">
            <a:off x="14934242" y="-712780"/>
            <a:ext cx="3727786" cy="494059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2004314">
            <a:off x="-1070749" y="6788003"/>
            <a:ext cx="3727786" cy="494059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2700000">
            <a:off x="16024491" y="-3143109"/>
            <a:ext cx="5903318" cy="766664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616310" y="7562413"/>
            <a:ext cx="3290020" cy="339177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784018" y="3540657"/>
            <a:ext cx="10719965" cy="2868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3"/>
              </a:lnSpc>
            </a:pPr>
            <a:r>
              <a:rPr lang="en-US" sz="5273" b="0" i="0" spc="116">
                <a:solidFill>
                  <a:srgbClr val="CD9191"/>
                </a:solidFill>
                <a:latin typeface="Sifonn"/>
              </a:rPr>
              <a:t>Cohesive Devices</a:t>
            </a:r>
          </a:p>
          <a:p>
            <a:pPr algn="ctr">
              <a:lnSpc>
                <a:spcPts val="16650"/>
              </a:lnSpc>
            </a:pPr>
            <a:r>
              <a:rPr lang="en-US" sz="15000" b="0" i="0" spc="330">
                <a:solidFill>
                  <a:srgbClr val="CD9191"/>
                </a:solidFill>
                <a:latin typeface="Sifonn"/>
              </a:rPr>
              <a:t>TYPES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57575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10035797" cy="1155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80"/>
              </a:lnSpc>
            </a:pPr>
            <a:r>
              <a:rPr lang="en-US" sz="7999" b="0" i="0" spc="175">
                <a:solidFill>
                  <a:srgbClr val="CD9191"/>
                </a:solidFill>
                <a:latin typeface="Sifonn"/>
              </a:rPr>
              <a:t>Reference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54418" y="2438555"/>
            <a:ext cx="11052527" cy="2005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9"/>
              </a:lnSpc>
            </a:pPr>
            <a:r>
              <a:rPr lang="en-US" sz="3999" b="1" i="0" spc="239">
                <a:solidFill>
                  <a:srgbClr val="575757"/>
                </a:solidFill>
                <a:latin typeface="Josefin Sans"/>
              </a:rPr>
              <a:t>Describe the different ways in which entities- things, people, events are referred to within texts.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40410" y="5026434"/>
            <a:ext cx="7592628" cy="2162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9"/>
              </a:lnSpc>
            </a:pPr>
            <a:r>
              <a:rPr lang="en-US" sz="3999" b="0" i="0" spc="83">
                <a:solidFill>
                  <a:srgbClr val="575757"/>
                </a:solidFill>
                <a:latin typeface="Sifonn"/>
              </a:rPr>
              <a:t>Saira went to the market in rain. </a:t>
            </a:r>
            <a:r>
              <a:rPr lang="en-US" sz="3999" b="0" i="0" spc="83">
                <a:solidFill>
                  <a:srgbClr val="CD9191"/>
                </a:solidFill>
                <a:latin typeface="Sifonn"/>
              </a:rPr>
              <a:t>She</a:t>
            </a:r>
            <a:r>
              <a:rPr lang="en-US" sz="3999" b="0" i="0" spc="83">
                <a:solidFill>
                  <a:srgbClr val="575757"/>
                </a:solidFill>
                <a:latin typeface="Sifonn"/>
              </a:rPr>
              <a:t> stepped in puddle and never went there again.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999292">
            <a:off x="-683989" y="6303279"/>
            <a:ext cx="3935903" cy="452402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4369610">
            <a:off x="219747" y="8279070"/>
            <a:ext cx="2843169" cy="326801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545029">
            <a:off x="10119972" y="-2019291"/>
            <a:ext cx="15765745" cy="163588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081227" y="-1039417"/>
            <a:ext cx="8721341" cy="11326417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57575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1094759"/>
            <a:ext cx="10035797" cy="1155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80"/>
              </a:lnSpc>
            </a:pPr>
            <a:r>
              <a:rPr lang="en-US" sz="7999" b="0" i="0" spc="175">
                <a:solidFill>
                  <a:srgbClr val="CD9191"/>
                </a:solidFill>
                <a:latin typeface="Sifonn"/>
              </a:rPr>
              <a:t>Substitution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399344"/>
            <a:ext cx="11052527" cy="1335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9"/>
              </a:lnSpc>
            </a:pPr>
            <a:r>
              <a:rPr lang="en-US" sz="3999" b="1" i="0" spc="239">
                <a:solidFill>
                  <a:srgbClr val="575757"/>
                </a:solidFill>
                <a:latin typeface="Josefin Sans"/>
              </a:rPr>
              <a:t>A replacement of one linguistic item by another.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28929" y="5038725"/>
            <a:ext cx="8235567" cy="1434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9"/>
              </a:lnSpc>
            </a:pPr>
            <a:r>
              <a:rPr lang="en-US" sz="3999" b="0" i="0" spc="83">
                <a:solidFill>
                  <a:srgbClr val="575757"/>
                </a:solidFill>
                <a:latin typeface="Sifonn"/>
              </a:rPr>
              <a:t>The glass broke. I must get </a:t>
            </a:r>
            <a:r>
              <a:rPr lang="en-US" sz="3999" b="0" i="0" spc="83">
                <a:solidFill>
                  <a:srgbClr val="CD9191"/>
                </a:solidFill>
                <a:latin typeface="Sifonn"/>
              </a:rPr>
              <a:t>another</a:t>
            </a:r>
            <a:r>
              <a:rPr lang="en-US" sz="3999" b="0" i="0" spc="83">
                <a:solidFill>
                  <a:srgbClr val="575757"/>
                </a:solidFill>
                <a:latin typeface="Sifonn"/>
              </a:rPr>
              <a:t>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999292">
            <a:off x="-683989" y="6303279"/>
            <a:ext cx="3935903" cy="452402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4369610">
            <a:off x="219747" y="8279070"/>
            <a:ext cx="2843169" cy="326801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545029">
            <a:off x="10119972" y="-2019291"/>
            <a:ext cx="15765745" cy="163588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081227" y="-1039417"/>
            <a:ext cx="8721341" cy="11326417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57575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10035797" cy="1155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80"/>
              </a:lnSpc>
            </a:pPr>
            <a:r>
              <a:rPr lang="en-US" sz="7999" b="0" i="0" spc="175">
                <a:solidFill>
                  <a:srgbClr val="CD9191"/>
                </a:solidFill>
                <a:latin typeface="Sifonn"/>
              </a:rPr>
              <a:t>Ellipsis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416153"/>
            <a:ext cx="11052527" cy="665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9"/>
              </a:lnSpc>
            </a:pPr>
            <a:r>
              <a:rPr lang="en-US" sz="3999" b="1" i="0" spc="239">
                <a:solidFill>
                  <a:srgbClr val="575757"/>
                </a:solidFill>
                <a:latin typeface="Josefin Sans"/>
              </a:rPr>
              <a:t>The deletion or omission of a linguistic item.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37180" y="4519016"/>
            <a:ext cx="8235567" cy="1434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9"/>
              </a:lnSpc>
            </a:pPr>
            <a:r>
              <a:rPr lang="en-US" sz="3999" b="0" i="0" spc="83">
                <a:solidFill>
                  <a:srgbClr val="575757"/>
                </a:solidFill>
                <a:latin typeface="Sifonn"/>
              </a:rPr>
              <a:t>A: Have you been swimming? </a:t>
            </a:r>
          </a:p>
          <a:p>
            <a:pPr>
              <a:lnSpc>
                <a:spcPts val="5799"/>
              </a:lnSpc>
            </a:pPr>
            <a:r>
              <a:rPr lang="en-US" sz="3999" b="0" i="0" spc="83">
                <a:solidFill>
                  <a:srgbClr val="575757"/>
                </a:solidFill>
                <a:latin typeface="Sifonn"/>
              </a:rPr>
              <a:t>B: </a:t>
            </a:r>
            <a:r>
              <a:rPr lang="en-US" sz="3999" b="0" i="0" spc="83">
                <a:solidFill>
                  <a:srgbClr val="CD9191"/>
                </a:solidFill>
                <a:latin typeface="Sifonn"/>
              </a:rPr>
              <a:t>Yes.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999292">
            <a:off x="-683989" y="6303279"/>
            <a:ext cx="3935903" cy="452402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4369610">
            <a:off x="219747" y="8279070"/>
            <a:ext cx="2843169" cy="326801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545029">
            <a:off x="10119972" y="-2019291"/>
            <a:ext cx="15765745" cy="163588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081227" y="-1039417"/>
            <a:ext cx="8721341" cy="11326417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6550" y="410145"/>
            <a:ext cx="17294901" cy="9091212"/>
            <a:chOff x="0" y="0"/>
            <a:chExt cx="9742544" cy="5121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42543" cy="5121251"/>
            </a:xfrm>
            <a:custGeom>
              <a:avLst/>
              <a:gdLst/>
              <a:ahLst/>
              <a:cxnLst/>
              <a:rect l="l" t="t" r="r" b="b"/>
              <a:pathLst>
                <a:path w="9742543" h="5121251">
                  <a:moveTo>
                    <a:pt x="0" y="0"/>
                  </a:moveTo>
                  <a:lnTo>
                    <a:pt x="0" y="5121251"/>
                  </a:lnTo>
                  <a:lnTo>
                    <a:pt x="9742543" y="5121251"/>
                  </a:lnTo>
                  <a:lnTo>
                    <a:pt x="9742543" y="0"/>
                  </a:lnTo>
                  <a:lnTo>
                    <a:pt x="0" y="0"/>
                  </a:lnTo>
                  <a:close/>
                  <a:moveTo>
                    <a:pt x="9681583" y="5060291"/>
                  </a:moveTo>
                  <a:lnTo>
                    <a:pt x="59690" y="5060291"/>
                  </a:lnTo>
                  <a:lnTo>
                    <a:pt x="59690" y="59690"/>
                  </a:lnTo>
                  <a:lnTo>
                    <a:pt x="9681583" y="59690"/>
                  </a:lnTo>
                  <a:lnTo>
                    <a:pt x="9681583" y="5060291"/>
                  </a:lnTo>
                  <a:close/>
                </a:path>
              </a:pathLst>
            </a:custGeom>
            <a:solidFill>
              <a:srgbClr val="F2D4BC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211796" y="3828009"/>
            <a:ext cx="15864408" cy="956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000" b="0" i="0" spc="258">
                <a:solidFill>
                  <a:srgbClr val="CD9191"/>
                </a:solidFill>
                <a:latin typeface="Sifonn"/>
              </a:rPr>
              <a:t>THANK YOU FOR YOUR ATTENTION!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64410" y="4962525"/>
            <a:ext cx="13359180" cy="1098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0"/>
              </a:lnSpc>
            </a:pPr>
            <a:r>
              <a:rPr lang="en-US" sz="5999" b="1" i="0">
                <a:solidFill>
                  <a:srgbClr val="575757"/>
                </a:solidFill>
                <a:latin typeface="Josefin Sans"/>
              </a:rPr>
              <a:t>QUESTIONS? (WE LOVE 'EM)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01176" y="-608810"/>
            <a:ext cx="9753102" cy="243827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0" y="9797635"/>
            <a:ext cx="18288000" cy="489365"/>
            <a:chOff x="0" y="0"/>
            <a:chExt cx="24384000" cy="652487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4384000" cy="652487"/>
              <a:chOff x="0" y="0"/>
              <a:chExt cx="5695318" cy="152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69531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695318" h="152400">
                    <a:moveTo>
                      <a:pt x="0" y="0"/>
                    </a:moveTo>
                    <a:lnTo>
                      <a:pt x="5695318" y="0"/>
                    </a:lnTo>
                    <a:lnTo>
                      <a:pt x="569531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FFFF">
                  <a:alpha val="69803"/>
                </a:srgbClr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6357632" y="96856"/>
              <a:ext cx="17796225" cy="430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60"/>
                </a:lnSpc>
              </a:pPr>
              <a:r>
                <a:rPr lang="en-US" sz="2000" b="0" i="0" spc="88">
                  <a:solidFill>
                    <a:srgbClr val="575757"/>
                  </a:solidFill>
                  <a:latin typeface="Sifonn"/>
                </a:rPr>
                <a:t>Prepared by Nancy Putri Anjani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52585" y="5185948"/>
            <a:ext cx="5468503" cy="519507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43078" y="7966771"/>
            <a:ext cx="4268275" cy="428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2499" b="1" i="0" spc="149">
                <a:solidFill>
                  <a:srgbClr val="575757"/>
                </a:solidFill>
                <a:latin typeface="Josefin Sans"/>
              </a:rPr>
              <a:t>IELTSADVANTAGE.COM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436016">
            <a:off x="-933009" y="6983215"/>
            <a:ext cx="4820718" cy="39047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17639" y="2826371"/>
            <a:ext cx="4719153" cy="471915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171347" y="1150150"/>
            <a:ext cx="7292585" cy="1265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80"/>
              </a:lnSpc>
            </a:pPr>
            <a:r>
              <a:rPr lang="en-US" sz="8000" b="0" i="0" spc="344">
                <a:solidFill>
                  <a:srgbClr val="CD9191"/>
                </a:solidFill>
                <a:latin typeface="Sifonn"/>
              </a:rPr>
              <a:t>REFERENCES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10217" y="2826371"/>
            <a:ext cx="4719153" cy="471915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1735656" y="7966771"/>
            <a:ext cx="4268275" cy="428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2499" b="1" i="0" spc="149">
                <a:solidFill>
                  <a:srgbClr val="575757"/>
                </a:solidFill>
                <a:latin typeface="Josefin Sans"/>
              </a:rPr>
              <a:t>ENGLISHPOST.ORG</a:t>
            </a: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39997" y="897452"/>
            <a:ext cx="8707487" cy="1728501"/>
            <a:chOff x="0" y="0"/>
            <a:chExt cx="11609982" cy="2304668"/>
          </a:xfrm>
        </p:grpSpPr>
        <p:sp>
          <p:nvSpPr>
            <p:cNvPr id="3" name="TextBox 3"/>
            <p:cNvSpPr txBox="1"/>
            <p:nvPr/>
          </p:nvSpPr>
          <p:spPr>
            <a:xfrm>
              <a:off x="0" y="57150"/>
              <a:ext cx="11609982" cy="13553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770"/>
                </a:lnSpc>
              </a:pPr>
              <a:r>
                <a:rPr lang="en-US" sz="7000" b="0" i="0" spc="154">
                  <a:solidFill>
                    <a:srgbClr val="CD9191"/>
                  </a:solidFill>
                  <a:latin typeface="Sifonn"/>
                </a:rPr>
                <a:t>Thank You!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648085"/>
              <a:ext cx="11609982" cy="656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44"/>
                </a:lnSpc>
              </a:pPr>
              <a:r>
                <a:rPr lang="en-US" sz="2988" b="1" i="0" spc="179">
                  <a:solidFill>
                    <a:srgbClr val="575757"/>
                  </a:solidFill>
                  <a:latin typeface="Josefin Sans"/>
                </a:rPr>
                <a:t>HAVE A BLESSED DAY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4104559"/>
            <a:ext cx="8311877" cy="1218963"/>
            <a:chOff x="0" y="0"/>
            <a:chExt cx="11082502" cy="1625285"/>
          </a:xfrm>
        </p:grpSpPr>
        <p:sp>
          <p:nvSpPr>
            <p:cNvPr id="6" name="TextBox 6"/>
            <p:cNvSpPr txBox="1"/>
            <p:nvPr/>
          </p:nvSpPr>
          <p:spPr>
            <a:xfrm>
              <a:off x="0" y="-114300"/>
              <a:ext cx="11082502" cy="8309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321"/>
                </a:lnSpc>
              </a:pPr>
              <a:r>
                <a:rPr lang="en-US" sz="3571" b="0" i="0" spc="492">
                  <a:solidFill>
                    <a:srgbClr val="575757"/>
                  </a:solidFill>
                  <a:latin typeface="Josefin Sans"/>
                </a:rPr>
                <a:t>NANCY PUTRI ANJANI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91031"/>
              <a:ext cx="11082502" cy="734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713"/>
                </a:lnSpc>
              </a:pPr>
              <a:r>
                <a:rPr lang="en-US" sz="3250" b="0" i="0" spc="68">
                  <a:solidFill>
                    <a:srgbClr val="575757"/>
                  </a:solidFill>
                  <a:latin typeface="Josefin Sans"/>
                </a:rPr>
                <a:t>English Language Pre-Service Teacher </a:t>
              </a:r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762041" y="3598341"/>
            <a:ext cx="4372850" cy="4372833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3847" t="-35130" r="-13847" b="-35130"/>
              </a:stretch>
            </a:blip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2700000">
            <a:off x="15511549" y="-282113"/>
            <a:ext cx="3495502" cy="262162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02563" y="-1630466"/>
            <a:ext cx="4964604" cy="6773966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9144000" y="5961305"/>
            <a:ext cx="9807285" cy="1624106"/>
            <a:chOff x="0" y="0"/>
            <a:chExt cx="13076381" cy="2165474"/>
          </a:xfrm>
        </p:grpSpPr>
        <p:sp>
          <p:nvSpPr>
            <p:cNvPr id="13" name="TextBox 13"/>
            <p:cNvSpPr txBox="1"/>
            <p:nvPr/>
          </p:nvSpPr>
          <p:spPr>
            <a:xfrm>
              <a:off x="1466398" y="1358577"/>
              <a:ext cx="11609982" cy="778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0"/>
                </a:lnSpc>
              </a:pPr>
              <a:r>
                <a:rPr lang="en-US" sz="3500" b="1" i="0" spc="210">
                  <a:solidFill>
                    <a:srgbClr val="575757"/>
                  </a:solidFill>
                  <a:latin typeface="Josefin Sans"/>
                </a:rPr>
                <a:t>nancyzandroto@gmail.com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66398" y="128962"/>
              <a:ext cx="11020395" cy="770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0"/>
                </a:lnSpc>
              </a:pPr>
              <a:r>
                <a:rPr lang="en-US" sz="3499" b="1" i="0" spc="209">
                  <a:solidFill>
                    <a:srgbClr val="575757"/>
                  </a:solidFill>
                  <a:latin typeface="Josefin Sans"/>
                </a:rPr>
                <a:t>@nancyanjani</a:t>
              </a:r>
            </a:p>
          </p:txBody>
        </p:sp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0" y="0"/>
              <a:ext cx="1085093" cy="1085093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1387307"/>
              <a:ext cx="1085093" cy="77816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Custom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Josefin Sans</vt:lpstr>
      <vt:lpstr>Calibri</vt:lpstr>
      <vt:lpstr>Sifonn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2019-11-22T16:30:31Z</dcterms:created>
  <dcterms:modified xsi:type="dcterms:W3CDTF">2019-11-22T16:45:23Z</dcterms:modified>
  <dc:identifier/>
  <cp:contentStatus/>
</cp:coreProperties>
</file>